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864" y="-6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9" name="8 Alt Başlık"/>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Başlık"/>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tr-TR" smtClean="0"/>
              <a:t>Asıl başlık stili için tıklatın</a:t>
            </a:r>
            <a:endParaRPr kumimoji="0" lang="en-US"/>
          </a:p>
        </p:txBody>
      </p:sp>
      <p:cxnSp>
        <p:nvCxnSpPr>
          <p:cNvPr id="8" name="7 Düz Bağlayıcı"/>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Düz Bağlayıcı"/>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Oval"/>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14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16" name="15 Slayt Numarası Yer Tutucusu"/>
          <p:cNvSpPr>
            <a:spLocks noGrp="1"/>
          </p:cNvSpPr>
          <p:nvPr>
            <p:ph type="sldNum" sz="quarter" idx="11"/>
          </p:nvPr>
        </p:nvSpPr>
        <p:spPr/>
        <p:txBody>
          <a:bodyPr/>
          <a:lstStyle/>
          <a:p>
            <a:fld id="{D9EAD12F-6933-4ECC-80A5-818E9A969F16}" type="slidenum">
              <a:rPr lang="tr-TR" smtClean="0"/>
              <a:pPr/>
              <a:t>‹#›</a:t>
            </a:fld>
            <a:endParaRPr lang="tr-TR" dirty="0"/>
          </a:p>
        </p:txBody>
      </p:sp>
      <p:sp>
        <p:nvSpPr>
          <p:cNvPr id="17" name="16 Altbilgi Yer Tutucusu"/>
          <p:cNvSpPr>
            <a:spLocks noGrp="1"/>
          </p:cNvSpPr>
          <p:nvPr>
            <p:ph type="ftr" sz="quarter" idx="12"/>
          </p:nvPr>
        </p:nvSpPr>
        <p:spPr/>
        <p:txBody>
          <a:bodyPr/>
          <a:lstStyle/>
          <a:p>
            <a:endParaRPr lang="tr-TR" dirty="0"/>
          </a:p>
        </p:txBody>
      </p:sp>
    </p:spTree>
  </p:cSld>
  <p:clrMapOvr>
    <a:masterClrMapping/>
  </p:clrMapOvr>
  <p:transition spd="slow">
    <p:comb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D9EAD12F-6933-4ECC-80A5-818E9A969F16}" type="slidenum">
              <a:rPr lang="tr-TR" smtClean="0"/>
              <a:pPr/>
              <a:t>‹#›</a:t>
            </a:fld>
            <a:endParaRPr lang="tr-TR" dirty="0"/>
          </a:p>
        </p:txBody>
      </p:sp>
    </p:spTree>
  </p:cSld>
  <p:clrMapOvr>
    <a:masterClrMapping/>
  </p:clrMapOvr>
  <p:transition spd="slow">
    <p:comb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38"/>
            <a:ext cx="60198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D9EAD12F-6933-4ECC-80A5-818E9A969F16}" type="slidenum">
              <a:rPr lang="tr-TR" smtClean="0"/>
              <a:pPr/>
              <a:t>‹#›</a:t>
            </a:fld>
            <a:endParaRPr lang="tr-TR" dirty="0"/>
          </a:p>
        </p:txBody>
      </p:sp>
    </p:spTree>
  </p:cSld>
  <p:clrMapOvr>
    <a:masterClrMapping/>
  </p:clrMapOvr>
  <p:transition spd="slow">
    <p:comb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9" name="8 İçerik Yer Tutucusu"/>
          <p:cNvSpPr>
            <a:spLocks noGrp="1"/>
          </p:cNvSpPr>
          <p:nvPr>
            <p:ph idx="1"/>
          </p:nvPr>
        </p:nvSpPr>
        <p:spPr>
          <a:xfrm>
            <a:off x="457200" y="1524000"/>
            <a:ext cx="82296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4" name="13 Veri Yer Tutucusu"/>
          <p:cNvSpPr>
            <a:spLocks noGrp="1"/>
          </p:cNvSpPr>
          <p:nvPr>
            <p:ph type="dt" sz="half" idx="14"/>
          </p:nvPr>
        </p:nvSpPr>
        <p:spPr/>
        <p:txBody>
          <a:bodyPr/>
          <a:lstStyle/>
          <a:p>
            <a:fld id="{A869A797-5609-4B65-847B-315EBCC530DA}" type="datetimeFigureOut">
              <a:rPr lang="tr-TR" smtClean="0"/>
              <a:pPr/>
              <a:t>04.05.2011</a:t>
            </a:fld>
            <a:endParaRPr lang="tr-TR" dirty="0"/>
          </a:p>
        </p:txBody>
      </p:sp>
      <p:sp>
        <p:nvSpPr>
          <p:cNvPr id="15" name="14 Slayt Numarası Yer Tutucusu"/>
          <p:cNvSpPr>
            <a:spLocks noGrp="1"/>
          </p:cNvSpPr>
          <p:nvPr>
            <p:ph type="sldNum" sz="quarter" idx="15"/>
          </p:nvPr>
        </p:nvSpPr>
        <p:spPr/>
        <p:txBody>
          <a:bodyPr/>
          <a:lstStyle>
            <a:lvl1pPr algn="ctr">
              <a:defRPr/>
            </a:lvl1pPr>
          </a:lstStyle>
          <a:p>
            <a:fld id="{D9EAD12F-6933-4ECC-80A5-818E9A969F16}" type="slidenum">
              <a:rPr lang="tr-TR" smtClean="0"/>
              <a:pPr/>
              <a:t>‹#›</a:t>
            </a:fld>
            <a:endParaRPr lang="tr-TR" dirty="0"/>
          </a:p>
        </p:txBody>
      </p:sp>
      <p:sp>
        <p:nvSpPr>
          <p:cNvPr id="16" name="15 Altbilgi Yer Tutucusu"/>
          <p:cNvSpPr>
            <a:spLocks noGrp="1"/>
          </p:cNvSpPr>
          <p:nvPr>
            <p:ph type="ftr" sz="quarter" idx="16"/>
          </p:nvPr>
        </p:nvSpPr>
        <p:spPr/>
        <p:txBody>
          <a:bodyPr/>
          <a:lstStyle/>
          <a:p>
            <a:endParaRPr lang="tr-TR" dirty="0"/>
          </a:p>
        </p:txBody>
      </p:sp>
      <p:sp>
        <p:nvSpPr>
          <p:cNvPr id="17" name="16 Başlık"/>
          <p:cNvSpPr>
            <a:spLocks noGrp="1"/>
          </p:cNvSpPr>
          <p:nvPr>
            <p:ph type="title"/>
          </p:nvPr>
        </p:nvSpPr>
        <p:spPr/>
        <p:txBody>
          <a:bodyPr rtlCol="0" anchor="b" anchorCtr="0"/>
          <a:lstStyle/>
          <a:p>
            <a:r>
              <a:rPr kumimoji="0" lang="tr-TR" smtClean="0"/>
              <a:t>Asıl başlık stili için tıklatın</a:t>
            </a:r>
            <a:endParaRPr kumimoji="0" lang="en-US"/>
          </a:p>
        </p:txBody>
      </p:sp>
    </p:spTree>
  </p:cSld>
  <p:clrMapOvr>
    <a:masterClrMapping/>
  </p:clrMapOvr>
  <p:transition spd="slow">
    <p:comb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4" name="3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D9EAD12F-6933-4ECC-80A5-818E9A969F16}" type="slidenum">
              <a:rPr lang="tr-TR" smtClean="0"/>
              <a:pPr/>
              <a:t>‹#›</a:t>
            </a:fld>
            <a:endParaRPr lang="tr-TR" dirty="0"/>
          </a:p>
        </p:txBody>
      </p:sp>
      <p:sp>
        <p:nvSpPr>
          <p:cNvPr id="2" name="1 Başlık"/>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cxnSp>
        <p:nvCxnSpPr>
          <p:cNvPr id="7" name="6 Düz Bağlayıcı"/>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5" name="4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D9EAD12F-6933-4ECC-80A5-818E9A969F16}" type="slidenum">
              <a:rPr lang="tr-TR" smtClean="0"/>
              <a:pPr/>
              <a:t>‹#›</a:t>
            </a:fld>
            <a:endParaRPr lang="tr-TR" dirty="0"/>
          </a:p>
        </p:txBody>
      </p:sp>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11" name="10 İçerik Yer Tutucusu"/>
          <p:cNvSpPr>
            <a:spLocks noGrp="1"/>
          </p:cNvSpPr>
          <p:nvPr>
            <p:ph sz="half" idx="1"/>
          </p:nvPr>
        </p:nvSpPr>
        <p:spPr>
          <a:xfrm>
            <a:off x="457200" y="1524000"/>
            <a:ext cx="4059936"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half" idx="2"/>
          </p:nvPr>
        </p:nvSpPr>
        <p:spPr>
          <a:xfrm>
            <a:off x="4648200" y="1524000"/>
            <a:ext cx="4059936"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transition spd="slow">
    <p:comb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9" name="8 Slayt Numarası Yer Tutucusu"/>
          <p:cNvSpPr>
            <a:spLocks noGrp="1"/>
          </p:cNvSpPr>
          <p:nvPr>
            <p:ph type="sldNum" sz="quarter" idx="12"/>
          </p:nvPr>
        </p:nvSpPr>
        <p:spPr/>
        <p:txBody>
          <a:bodyPr/>
          <a:lstStyle/>
          <a:p>
            <a:fld id="{D9EAD12F-6933-4ECC-80A5-818E9A969F16}" type="slidenum">
              <a:rPr lang="tr-TR" smtClean="0"/>
              <a:pPr/>
              <a:t>‹#›</a:t>
            </a:fld>
            <a:endParaRPr lang="tr-TR" dirty="0"/>
          </a:p>
        </p:txBody>
      </p:sp>
      <p:sp>
        <p:nvSpPr>
          <p:cNvPr id="8" name="7 Altbilgi Yer Tutucusu"/>
          <p:cNvSpPr>
            <a:spLocks noGrp="1"/>
          </p:cNvSpPr>
          <p:nvPr>
            <p:ph type="ftr" sz="quarter" idx="11"/>
          </p:nvPr>
        </p:nvSpPr>
        <p:spPr/>
        <p:txBody>
          <a:bodyPr/>
          <a:lstStyle/>
          <a:p>
            <a:endParaRPr lang="tr-TR" dirty="0"/>
          </a:p>
        </p:txBody>
      </p:sp>
      <p:sp>
        <p:nvSpPr>
          <p:cNvPr id="7" name="6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3" name="2 Metin Yer Tutucusu"/>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32" name="31 İçerik Yer Tutucusu"/>
          <p:cNvSpPr>
            <a:spLocks noGrp="1"/>
          </p:cNvSpPr>
          <p:nvPr>
            <p:ph sz="half" idx="2"/>
          </p:nvPr>
        </p:nvSpPr>
        <p:spPr>
          <a:xfrm>
            <a:off x="457200" y="2201896"/>
            <a:ext cx="4038600" cy="3913632"/>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34" name="33 İçerik Yer Tutucusu"/>
          <p:cNvSpPr>
            <a:spLocks noGrp="1"/>
          </p:cNvSpPr>
          <p:nvPr>
            <p:ph sz="quarter" idx="4"/>
          </p:nvPr>
        </p:nvSpPr>
        <p:spPr>
          <a:xfrm>
            <a:off x="4649788" y="2201896"/>
            <a:ext cx="4038600" cy="3913632"/>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2" name="1 Başlık"/>
          <p:cNvSpPr>
            <a:spLocks noGrp="1"/>
          </p:cNvSpPr>
          <p:nvPr>
            <p:ph type="title"/>
          </p:nvPr>
        </p:nvSpPr>
        <p:spPr>
          <a:xfrm>
            <a:off x="457200" y="155448"/>
            <a:ext cx="8229600" cy="1143000"/>
          </a:xfrm>
        </p:spPr>
        <p:txBody>
          <a:bodyPr anchor="b" anchorCtr="0"/>
          <a:lstStyle>
            <a:lvl1pPr>
              <a:defRPr/>
            </a:lvl1pPr>
          </a:lstStyle>
          <a:p>
            <a:r>
              <a:rPr kumimoji="0" lang="tr-TR" smtClean="0"/>
              <a:t>Asıl başlık stili için tıklatın</a:t>
            </a:r>
            <a:endParaRPr kumimoji="0" lang="en-US"/>
          </a:p>
        </p:txBody>
      </p:sp>
      <p:sp>
        <p:nvSpPr>
          <p:cNvPr id="12" name="11 Metin Yer Tutucusu"/>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cxnSp>
        <p:nvCxnSpPr>
          <p:cNvPr id="10" name="9 Düz Bağlayıcı"/>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Düz Bağlayıcı"/>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3" name="2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4" name="3 Altbilgi Yer Tutucusu"/>
          <p:cNvSpPr>
            <a:spLocks noGrp="1"/>
          </p:cNvSpPr>
          <p:nvPr>
            <p:ph type="ftr" sz="quarter" idx="11"/>
          </p:nvPr>
        </p:nvSpPr>
        <p:spPr/>
        <p:txBody>
          <a:bodyPr/>
          <a:lstStyle/>
          <a:p>
            <a:endParaRPr lang="tr-TR" dirty="0"/>
          </a:p>
        </p:txBody>
      </p:sp>
      <p:sp>
        <p:nvSpPr>
          <p:cNvPr id="5" name="4 Slayt Numarası Yer Tutucusu"/>
          <p:cNvSpPr>
            <a:spLocks noGrp="1"/>
          </p:cNvSpPr>
          <p:nvPr>
            <p:ph type="sldNum" sz="quarter" idx="12"/>
          </p:nvPr>
        </p:nvSpPr>
        <p:spPr/>
        <p:txBody>
          <a:bodyPr/>
          <a:lstStyle/>
          <a:p>
            <a:fld id="{D9EAD12F-6933-4ECC-80A5-818E9A969F16}" type="slidenum">
              <a:rPr lang="tr-TR" smtClean="0"/>
              <a:pPr/>
              <a:t>‹#›</a:t>
            </a:fld>
            <a:endParaRPr lang="tr-TR" dirty="0"/>
          </a:p>
        </p:txBody>
      </p:sp>
      <p:sp>
        <p:nvSpPr>
          <p:cNvPr id="2" name="1 Başlık"/>
          <p:cNvSpPr>
            <a:spLocks noGrp="1"/>
          </p:cNvSpPr>
          <p:nvPr>
            <p:ph type="title"/>
          </p:nvPr>
        </p:nvSpPr>
        <p:spPr/>
        <p:txBody>
          <a:bodyPr/>
          <a:lstStyle/>
          <a:p>
            <a:r>
              <a:rPr kumimoji="0" lang="tr-TR" smtClean="0"/>
              <a:t>Asıl başlık stili için tıklatın</a:t>
            </a:r>
            <a:endParaRPr kumimoji="0" lang="en-US"/>
          </a:p>
        </p:txBody>
      </p:sp>
    </p:spTree>
  </p:cSld>
  <p:clrMapOvr>
    <a:masterClrMapping/>
  </p:clrMapOvr>
  <p:transition spd="slow">
    <p:comb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3" name="2 Altbilgi Yer Tutucusu"/>
          <p:cNvSpPr>
            <a:spLocks noGrp="1"/>
          </p:cNvSpPr>
          <p:nvPr>
            <p:ph type="ftr" sz="quarter" idx="11"/>
          </p:nvPr>
        </p:nvSpPr>
        <p:spPr/>
        <p:txBody>
          <a:bodyPr/>
          <a:lstStyle/>
          <a:p>
            <a:endParaRPr lang="tr-TR" dirty="0"/>
          </a:p>
        </p:txBody>
      </p:sp>
      <p:sp>
        <p:nvSpPr>
          <p:cNvPr id="4" name="3 Slayt Numarası Yer Tutucusu"/>
          <p:cNvSpPr>
            <a:spLocks noGrp="1"/>
          </p:cNvSpPr>
          <p:nvPr>
            <p:ph type="sldNum" sz="quarter" idx="12"/>
          </p:nvPr>
        </p:nvSpPr>
        <p:spPr/>
        <p:txBody>
          <a:bodyPr/>
          <a:lstStyle/>
          <a:p>
            <a:fld id="{D9EAD12F-6933-4ECC-80A5-818E9A969F16}" type="slidenum">
              <a:rPr lang="tr-TR" smtClean="0"/>
              <a:pPr/>
              <a:t>‹#›</a:t>
            </a:fld>
            <a:endParaRPr lang="tr-TR" dirty="0"/>
          </a:p>
        </p:txBody>
      </p:sp>
    </p:spTree>
  </p:cSld>
  <p:clrMapOvr>
    <a:masterClrMapping/>
  </p:clrMapOvr>
  <p:transition spd="slow">
    <p:comb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29" name="28 İçerik Yer Tutucusu"/>
          <p:cNvSpPr>
            <a:spLocks noGrp="1"/>
          </p:cNvSpPr>
          <p:nvPr>
            <p:ph sz="quarter" idx="1"/>
          </p:nvPr>
        </p:nvSpPr>
        <p:spPr>
          <a:xfrm>
            <a:off x="457200" y="457200"/>
            <a:ext cx="6248400" cy="5715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3" name="2 Metin Yer Tutucusu"/>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31" name="30 Başlık"/>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tr-TR" smtClean="0"/>
              <a:t>Asıl başlık stili için tıklatın</a:t>
            </a:r>
            <a:endParaRPr kumimoji="0" lang="en-US"/>
          </a:p>
        </p:txBody>
      </p:sp>
      <p:sp>
        <p:nvSpPr>
          <p:cNvPr id="8" name="7 Veri Yer Tutucusu"/>
          <p:cNvSpPr>
            <a:spLocks noGrp="1"/>
          </p:cNvSpPr>
          <p:nvPr>
            <p:ph type="dt" sz="half" idx="14"/>
          </p:nvPr>
        </p:nvSpPr>
        <p:spPr/>
        <p:txBody>
          <a:bodyPr/>
          <a:lstStyle/>
          <a:p>
            <a:fld id="{A869A797-5609-4B65-847B-315EBCC530DA}" type="datetimeFigureOut">
              <a:rPr lang="tr-TR" smtClean="0"/>
              <a:pPr/>
              <a:t>04.05.2011</a:t>
            </a:fld>
            <a:endParaRPr lang="tr-TR" dirty="0"/>
          </a:p>
        </p:txBody>
      </p:sp>
      <p:sp>
        <p:nvSpPr>
          <p:cNvPr id="9" name="8 Slayt Numarası Yer Tutucusu"/>
          <p:cNvSpPr>
            <a:spLocks noGrp="1"/>
          </p:cNvSpPr>
          <p:nvPr>
            <p:ph type="sldNum" sz="quarter" idx="15"/>
          </p:nvPr>
        </p:nvSpPr>
        <p:spPr/>
        <p:txBody>
          <a:bodyPr/>
          <a:lstStyle/>
          <a:p>
            <a:fld id="{D9EAD12F-6933-4ECC-80A5-818E9A969F16}" type="slidenum">
              <a:rPr lang="tr-TR" smtClean="0"/>
              <a:pPr/>
              <a:t>‹#›</a:t>
            </a:fld>
            <a:endParaRPr lang="tr-TR" dirty="0"/>
          </a:p>
        </p:txBody>
      </p:sp>
      <p:sp>
        <p:nvSpPr>
          <p:cNvPr id="10" name="9 Altbilgi Yer Tutucusu"/>
          <p:cNvSpPr>
            <a:spLocks noGrp="1"/>
          </p:cNvSpPr>
          <p:nvPr>
            <p:ph type="ftr" sz="quarter" idx="16"/>
          </p:nvPr>
        </p:nvSpPr>
        <p:spPr/>
        <p:txBody>
          <a:bodyPr/>
          <a:lstStyle/>
          <a:p>
            <a:endParaRPr lang="tr-TR" dirty="0"/>
          </a:p>
        </p:txBody>
      </p:sp>
    </p:spTree>
  </p:cSld>
  <p:clrMapOvr>
    <a:masterClrMapping/>
  </p:clrMapOvr>
  <p:transition spd="slow">
    <p:comb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tr-TR" smtClean="0"/>
              <a:t>Asıl başlık stili için tıklatın</a:t>
            </a:r>
            <a:endParaRPr kumimoji="0" lang="en-US"/>
          </a:p>
        </p:txBody>
      </p:sp>
      <p:sp>
        <p:nvSpPr>
          <p:cNvPr id="3" name="2 Resim Yer Tutucusu"/>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tr-TR" dirty="0" smtClean="0"/>
              <a:t>Resim eklemek için simgeyi tıklatın</a:t>
            </a:r>
            <a:endParaRPr kumimoji="0" lang="en-US" dirty="0"/>
          </a:p>
        </p:txBody>
      </p:sp>
      <p:sp>
        <p:nvSpPr>
          <p:cNvPr id="4" name="3 Metin Yer Tutucusu"/>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8" name="7 Veri Yer Tutucusu"/>
          <p:cNvSpPr>
            <a:spLocks noGrp="1"/>
          </p:cNvSpPr>
          <p:nvPr>
            <p:ph type="dt" sz="half" idx="10"/>
          </p:nvPr>
        </p:nvSpPr>
        <p:spPr/>
        <p:txBody>
          <a:bodyPr/>
          <a:lstStyle/>
          <a:p>
            <a:fld id="{A869A797-5609-4B65-847B-315EBCC530DA}" type="datetimeFigureOut">
              <a:rPr lang="tr-TR" smtClean="0"/>
              <a:pPr/>
              <a:t>04.05.2011</a:t>
            </a:fld>
            <a:endParaRPr lang="tr-TR" dirty="0"/>
          </a:p>
        </p:txBody>
      </p:sp>
      <p:sp>
        <p:nvSpPr>
          <p:cNvPr id="9" name="8 Slayt Numarası Yer Tutucusu"/>
          <p:cNvSpPr>
            <a:spLocks noGrp="1"/>
          </p:cNvSpPr>
          <p:nvPr>
            <p:ph type="sldNum" sz="quarter" idx="11"/>
          </p:nvPr>
        </p:nvSpPr>
        <p:spPr/>
        <p:txBody>
          <a:bodyPr/>
          <a:lstStyle/>
          <a:p>
            <a:fld id="{D9EAD12F-6933-4ECC-80A5-818E9A969F16}" type="slidenum">
              <a:rPr lang="tr-TR" smtClean="0"/>
              <a:pPr/>
              <a:t>‹#›</a:t>
            </a:fld>
            <a:endParaRPr lang="tr-TR" dirty="0"/>
          </a:p>
        </p:txBody>
      </p:sp>
      <p:sp>
        <p:nvSpPr>
          <p:cNvPr id="10" name="9 Altbilgi Yer Tutucusu"/>
          <p:cNvSpPr>
            <a:spLocks noGrp="1"/>
          </p:cNvSpPr>
          <p:nvPr>
            <p:ph type="ftr" sz="quarter" idx="12"/>
          </p:nvPr>
        </p:nvSpPr>
        <p:spPr/>
        <p:txBody>
          <a:bodyPr/>
          <a:lstStyle/>
          <a:p>
            <a:endParaRPr lang="tr-TR" dirty="0"/>
          </a:p>
        </p:txBody>
      </p:sp>
    </p:spTree>
  </p:cSld>
  <p:clrMapOvr>
    <a:masterClrMapping/>
  </p:clrMapOvr>
  <p:transition spd="slow">
    <p:comb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etin Yer Tutucusu"/>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24" name="23 Veri Yer Tutucusu"/>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869A797-5609-4B65-847B-315EBCC530DA}" type="datetimeFigureOut">
              <a:rPr lang="tr-TR" smtClean="0"/>
              <a:pPr/>
              <a:t>04.05.2011</a:t>
            </a:fld>
            <a:endParaRPr lang="tr-TR" dirty="0"/>
          </a:p>
        </p:txBody>
      </p:sp>
      <p:sp>
        <p:nvSpPr>
          <p:cNvPr id="10" name="9 Altbilgi Yer Tutucusu"/>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tr-TR" dirty="0"/>
          </a:p>
        </p:txBody>
      </p:sp>
      <p:sp>
        <p:nvSpPr>
          <p:cNvPr id="22" name="21 Slayt Numarası Yer Tutucusu"/>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9EAD12F-6933-4ECC-80A5-818E9A969F16}" type="slidenum">
              <a:rPr lang="tr-TR" smtClean="0"/>
              <a:pPr/>
              <a:t>‹#›</a:t>
            </a:fld>
            <a:endParaRPr lang="tr-TR" dirty="0"/>
          </a:p>
        </p:txBody>
      </p:sp>
      <p:sp>
        <p:nvSpPr>
          <p:cNvPr id="5" name="4 Başlık Yer Tutucusu"/>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tr-TR" smtClean="0"/>
              <a:t>Asıl başlık stili için tıklatın</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omb dir="vert"/>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isimsizsevda.net/matematik-tarihi-ve-matematik-buluslari-nelerdi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p:txBody>
          <a:bodyPr/>
          <a:lstStyle/>
          <a:p>
            <a:r>
              <a:rPr lang="tr-TR" dirty="0" smtClean="0">
                <a:solidFill>
                  <a:schemeClr val="accent3">
                    <a:lumMod val="50000"/>
                  </a:schemeClr>
                </a:solidFill>
              </a:rPr>
              <a:t>KONU::::::TARİH ŞERİDİ</a:t>
            </a:r>
            <a:endParaRPr lang="tr-TR" dirty="0">
              <a:solidFill>
                <a:schemeClr val="accent3">
                  <a:lumMod val="50000"/>
                </a:schemeClr>
              </a:solidFill>
            </a:endParaRPr>
          </a:p>
        </p:txBody>
      </p:sp>
      <p:sp>
        <p:nvSpPr>
          <p:cNvPr id="2" name="1 Başlık"/>
          <p:cNvSpPr>
            <a:spLocks noGrp="1"/>
          </p:cNvSpPr>
          <p:nvPr>
            <p:ph type="ctrTitle"/>
          </p:nvPr>
        </p:nvSpPr>
        <p:spPr>
          <a:xfrm>
            <a:off x="428596" y="1428736"/>
            <a:ext cx="8305800" cy="1981200"/>
          </a:xfrm>
        </p:spPr>
        <p:txBody>
          <a:bodyPr>
            <a:prstTxWarp prst="textChevronInverted">
              <a:avLst/>
            </a:prstTxWarp>
          </a:bodyPr>
          <a:lstStyle/>
          <a:p>
            <a:r>
              <a:rPr lang="tr-TR" dirty="0" smtClean="0">
                <a:solidFill>
                  <a:srgbClr val="FF0000"/>
                </a:solidFill>
                <a:effectLst>
                  <a:glow rad="139700">
                    <a:schemeClr val="accent2">
                      <a:satMod val="175000"/>
                      <a:alpha val="40000"/>
                    </a:schemeClr>
                  </a:glow>
                  <a:innerShdw blurRad="50800" dist="25400" dir="13500000">
                    <a:srgbClr val="000000">
                      <a:alpha val="70000"/>
                    </a:srgbClr>
                  </a:innerShdw>
                </a:effectLst>
              </a:rPr>
              <a:t>MATEMATİK PROJE ÖDEVİ</a:t>
            </a:r>
            <a:endParaRPr lang="tr-TR" dirty="0">
              <a:solidFill>
                <a:srgbClr val="FF0000"/>
              </a:solidFill>
              <a:effectLst>
                <a:glow rad="139700">
                  <a:schemeClr val="accent2">
                    <a:satMod val="175000"/>
                    <a:alpha val="40000"/>
                  </a:schemeClr>
                </a:glow>
                <a:innerShdw blurRad="50800" dist="25400" dir="13500000">
                  <a:srgbClr val="000000">
                    <a:alpha val="70000"/>
                  </a:srgbClr>
                </a:innerShdw>
              </a:effectLst>
            </a:endParaRPr>
          </a:p>
        </p:txBody>
      </p:sp>
    </p:spTree>
  </p:cSld>
  <p:clrMapOvr>
    <a:masterClrMapping/>
  </p:clrMapOvr>
  <p:transition spd="slow">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t>İnternetten araştırmalar sonucu elde ettiğim matematik buluşlarını sizlerle paylaşıyorum.Milattan önce, milattan sonra ve günümüze kadar matematik alanında yapılan buluşlar ve icatlar genel </a:t>
            </a:r>
            <a:r>
              <a:rPr lang="tr-TR" dirty="0" smtClean="0"/>
              <a:t>hatları yan sayfamdaki  </a:t>
            </a:r>
            <a:r>
              <a:rPr lang="tr-TR" dirty="0" smtClean="0"/>
              <a:t>gibidir.</a:t>
            </a:r>
            <a:endParaRPr lang="tr-TR" dirty="0"/>
          </a:p>
        </p:txBody>
      </p:sp>
      <p:sp>
        <p:nvSpPr>
          <p:cNvPr id="3" name="2 Başlık"/>
          <p:cNvSpPr>
            <a:spLocks noGrp="1"/>
          </p:cNvSpPr>
          <p:nvPr>
            <p:ph type="title"/>
          </p:nvPr>
        </p:nvSpPr>
        <p:spPr/>
        <p:txBody>
          <a:bodyPr>
            <a:normAutofit/>
          </a:bodyPr>
          <a:lstStyle/>
          <a:p>
            <a:r>
              <a:rPr lang="tr-TR" sz="3200" dirty="0" smtClean="0"/>
              <a:t>Matematikteki  önemli  buluşlar  ve gelişmeler</a:t>
            </a:r>
            <a:endParaRPr lang="tr-TR" sz="3200" dirty="0"/>
          </a:p>
        </p:txBody>
      </p:sp>
    </p:spTree>
  </p:cSld>
  <p:clrMapOvr>
    <a:masterClrMapping/>
  </p:clrMapOvr>
  <p:transition spd="slow">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solidFill>
                  <a:srgbClr val="92D050"/>
                </a:solidFill>
              </a:rPr>
              <a:t>Matematik sözcüğü, ilk kez, M.Ö. 550 civarında Pisagor okulu üyeleri tarafından kullanılmıştır.</a:t>
            </a:r>
          </a:p>
          <a:p>
            <a:r>
              <a:rPr lang="tr-TR" dirty="0" smtClean="0">
                <a:solidFill>
                  <a:srgbClr val="92D050"/>
                </a:solidFill>
              </a:rPr>
              <a:t>Yazılı literatüre girmesi, Platon’la birlikte, M.Ö. 380 civarında olmuştur</a:t>
            </a:r>
          </a:p>
          <a:p>
            <a:r>
              <a:rPr lang="tr-TR" dirty="0" smtClean="0">
                <a:solidFill>
                  <a:srgbClr val="92D050"/>
                </a:solidFill>
              </a:rPr>
              <a:t>matematiğin M.Ö. 3000-2000 yılları arasında Mısır ve Mezopotamya’da başladığını söyleyebiliriz.</a:t>
            </a:r>
          </a:p>
          <a:p>
            <a:endParaRPr lang="tr-TR" dirty="0"/>
          </a:p>
        </p:txBody>
      </p:sp>
      <p:sp>
        <p:nvSpPr>
          <p:cNvPr id="3" name="2 Başlık"/>
          <p:cNvSpPr>
            <a:spLocks noGrp="1"/>
          </p:cNvSpPr>
          <p:nvPr>
            <p:ph type="title"/>
          </p:nvPr>
        </p:nvSpPr>
        <p:spPr/>
        <p:txBody>
          <a:bodyPr/>
          <a:lstStyle/>
          <a:p>
            <a:r>
              <a:rPr lang="tr-TR" dirty="0" smtClean="0"/>
              <a:t>Milattan   Önce</a:t>
            </a:r>
            <a:endParaRPr lang="tr-TR" dirty="0"/>
          </a:p>
        </p:txBody>
      </p:sp>
    </p:spTree>
  </p:cSld>
  <p:clrMapOvr>
    <a:masterClrMapping/>
  </p:clrMapOvr>
  <p:transition spd="slow">
    <p:comb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solidFill>
                  <a:srgbClr val="FFFF00"/>
                </a:solidFill>
              </a:rPr>
              <a:t>Herodotos’a (M.Ö. 485-415) göre matematik Mısır’da başlamıştır</a:t>
            </a:r>
          </a:p>
          <a:p>
            <a:r>
              <a:rPr lang="tr-TR" dirty="0" smtClean="0">
                <a:solidFill>
                  <a:srgbClr val="FFFF00"/>
                </a:solidFill>
              </a:rPr>
              <a:t>3000 Mısır Hiyeroglif denen yazı sistemi bulundu</a:t>
            </a:r>
          </a:p>
          <a:p>
            <a:r>
              <a:rPr lang="tr-TR" dirty="0" smtClean="0">
                <a:solidFill>
                  <a:srgbClr val="FFFF00"/>
                </a:solidFill>
              </a:rPr>
              <a:t>3000 </a:t>
            </a:r>
            <a:r>
              <a:rPr lang="tr-TR" dirty="0" smtClean="0">
                <a:solidFill>
                  <a:srgbClr val="FFFF00"/>
                </a:solidFill>
              </a:rPr>
              <a:t>Babil ’de </a:t>
            </a:r>
            <a:r>
              <a:rPr lang="tr-TR" dirty="0" smtClean="0">
                <a:solidFill>
                  <a:srgbClr val="FFFF00"/>
                </a:solidFill>
              </a:rPr>
              <a:t>ilk toplama makinesi kullanıldı</a:t>
            </a:r>
          </a:p>
          <a:p>
            <a:r>
              <a:rPr lang="tr-TR" dirty="0" smtClean="0">
                <a:solidFill>
                  <a:srgbClr val="FFFF00"/>
                </a:solidFill>
              </a:rPr>
              <a:t>540 Miletli (Batı Anadolu’da liman kenti) THALES geometri okulunu kurdu ve kendi teoremini geliştirdi</a:t>
            </a:r>
          </a:p>
          <a:p>
            <a:endParaRPr lang="tr-TR" dirty="0"/>
          </a:p>
        </p:txBody>
      </p:sp>
      <p:sp>
        <p:nvSpPr>
          <p:cNvPr id="3" name="2 Başlık"/>
          <p:cNvSpPr>
            <a:spLocks noGrp="1"/>
          </p:cNvSpPr>
          <p:nvPr>
            <p:ph type="title"/>
          </p:nvPr>
        </p:nvSpPr>
        <p:spPr/>
        <p:txBody>
          <a:bodyPr/>
          <a:lstStyle/>
          <a:p>
            <a:r>
              <a:rPr lang="tr-TR" dirty="0" smtClean="0"/>
              <a:t>Milattan    Önce</a:t>
            </a:r>
            <a:endParaRPr lang="tr-TR" dirty="0"/>
          </a:p>
        </p:txBody>
      </p:sp>
    </p:spTree>
  </p:cSld>
  <p:clrMapOvr>
    <a:masterClrMapping/>
  </p:clrMapOvr>
  <p:transition spd="slow">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77500" lnSpcReduction="20000"/>
          </a:bodyPr>
          <a:lstStyle/>
          <a:p>
            <a:r>
              <a:rPr lang="tr-TR" dirty="0" smtClean="0"/>
              <a:t>1</a:t>
            </a:r>
            <a:r>
              <a:rPr lang="tr-TR" dirty="0" smtClean="0">
                <a:solidFill>
                  <a:srgbClr val="7030A0"/>
                </a:solidFill>
              </a:rPr>
              <a:t>- </a:t>
            </a:r>
            <a:r>
              <a:rPr lang="tr-TR" dirty="0" smtClean="0">
                <a:solidFill>
                  <a:srgbClr val="7030A0"/>
                </a:solidFill>
              </a:rPr>
              <a:t>Sayıların cisimlerden ‘kurtulması’ (örneğin 12 sayısının 12 elmadan ayrılması), insanlık tarihinin en büyük düşünsel devrimlerinden biridir.</a:t>
            </a:r>
          </a:p>
          <a:p>
            <a:r>
              <a:rPr lang="tr-TR" dirty="0" smtClean="0"/>
              <a:t>2</a:t>
            </a:r>
            <a:r>
              <a:rPr lang="tr-TR" dirty="0" smtClean="0">
                <a:solidFill>
                  <a:srgbClr val="7030A0"/>
                </a:solidFill>
              </a:rPr>
              <a:t>- </a:t>
            </a:r>
            <a:r>
              <a:rPr lang="tr-TR" dirty="0" smtClean="0">
                <a:solidFill>
                  <a:srgbClr val="7030A0"/>
                </a:solidFill>
              </a:rPr>
              <a:t>Basamak kavramının oluşumu ,matematiğin önünü açmıştır.Basamak olmasaydı,en fazla tek rakamlı sayılarla yine tek rakamlı sonuçlar veren dört işlem yapabilirdik.</a:t>
            </a:r>
          </a:p>
          <a:p>
            <a:r>
              <a:rPr lang="tr-TR" dirty="0" smtClean="0"/>
              <a:t>3</a:t>
            </a:r>
            <a:r>
              <a:rPr lang="tr-TR" dirty="0" smtClean="0">
                <a:solidFill>
                  <a:srgbClr val="7030A0"/>
                </a:solidFill>
              </a:rPr>
              <a:t>- </a:t>
            </a:r>
            <a:r>
              <a:rPr lang="tr-TR" dirty="0" smtClean="0">
                <a:solidFill>
                  <a:srgbClr val="7030A0"/>
                </a:solidFill>
              </a:rPr>
              <a:t>Bilim kendini geometri ile belli etmiştir.Algılanabilir nesnelerden çizgileri,açıları ve yüzeyleri soyutlama onuru ilk olarak Tales’e aittir.</a:t>
            </a:r>
          </a:p>
          <a:p>
            <a:r>
              <a:rPr lang="tr-TR" dirty="0" smtClean="0"/>
              <a:t>4</a:t>
            </a:r>
            <a:r>
              <a:rPr lang="tr-TR" dirty="0" smtClean="0">
                <a:solidFill>
                  <a:srgbClr val="7030A0"/>
                </a:solidFill>
              </a:rPr>
              <a:t>- </a:t>
            </a:r>
            <a:r>
              <a:rPr lang="tr-TR" dirty="0" smtClean="0">
                <a:solidFill>
                  <a:srgbClr val="7030A0"/>
                </a:solidFill>
              </a:rPr>
              <a:t>Bir şeklin önemli noktalarını harflerle gösterme düşüncesi ilkin Euclides’e aittir.</a:t>
            </a:r>
          </a:p>
          <a:p>
            <a:r>
              <a:rPr lang="tr-TR" dirty="0" smtClean="0"/>
              <a:t>5</a:t>
            </a:r>
            <a:r>
              <a:rPr lang="tr-TR" dirty="0" smtClean="0">
                <a:solidFill>
                  <a:srgbClr val="7030A0"/>
                </a:solidFill>
              </a:rPr>
              <a:t>- </a:t>
            </a:r>
            <a:r>
              <a:rPr lang="tr-TR" dirty="0" smtClean="0">
                <a:solidFill>
                  <a:srgbClr val="7030A0"/>
                </a:solidFill>
              </a:rPr>
              <a:t>M.S. 700 yıllarında sıfır kavramı bulundu.Sıfır olmasaydı,ne bilim ,ne sanayi,ne de ticaret hızlı bir biçimde ilerleyebilirdi.</a:t>
            </a:r>
          </a:p>
          <a:p>
            <a:r>
              <a:rPr lang="tr-TR" dirty="0" smtClean="0"/>
              <a:t>6</a:t>
            </a:r>
            <a:r>
              <a:rPr lang="tr-TR" dirty="0" smtClean="0">
                <a:solidFill>
                  <a:srgbClr val="7030A0"/>
                </a:solidFill>
              </a:rPr>
              <a:t>- </a:t>
            </a:r>
            <a:r>
              <a:rPr lang="tr-TR" dirty="0" smtClean="0">
                <a:solidFill>
                  <a:srgbClr val="7030A0"/>
                </a:solidFill>
              </a:rPr>
              <a:t>Bayağı kesirler (örneğin 24/5 ) 4000 yıldan beri biliniyordu.Ama ondalık sayılar (örneğin 4.8 ) ilk kez 16. yüzyılda François Vi’ete (1579′da) ve Simon Stevin (1585′de) tarafından kullanılmaya başlandı.</a:t>
            </a:r>
          </a:p>
          <a:p>
            <a:r>
              <a:rPr lang="tr-TR" dirty="0" smtClean="0"/>
              <a:t>7</a:t>
            </a:r>
            <a:r>
              <a:rPr lang="tr-TR" dirty="0" smtClean="0">
                <a:solidFill>
                  <a:srgbClr val="7030A0"/>
                </a:solidFill>
              </a:rPr>
              <a:t>- İsveçli </a:t>
            </a:r>
            <a:r>
              <a:rPr lang="tr-TR" dirty="0" smtClean="0">
                <a:solidFill>
                  <a:srgbClr val="7030A0"/>
                </a:solidFill>
              </a:rPr>
              <a:t>matematikçi John </a:t>
            </a:r>
            <a:r>
              <a:rPr lang="tr-TR" dirty="0" smtClean="0">
                <a:solidFill>
                  <a:srgbClr val="7030A0"/>
                </a:solidFill>
              </a:rPr>
              <a:t>Napier,1614′de </a:t>
            </a:r>
            <a:r>
              <a:rPr lang="tr-TR" dirty="0" smtClean="0">
                <a:solidFill>
                  <a:srgbClr val="7030A0"/>
                </a:solidFill>
              </a:rPr>
              <a:t>logaritmayı geliştirdi.</a:t>
            </a:r>
          </a:p>
          <a:p>
            <a:endParaRPr lang="tr-TR" dirty="0"/>
          </a:p>
        </p:txBody>
      </p:sp>
      <p:sp>
        <p:nvSpPr>
          <p:cNvPr id="3" name="2 Başlık"/>
          <p:cNvSpPr>
            <a:spLocks noGrp="1"/>
          </p:cNvSpPr>
          <p:nvPr>
            <p:ph type="title"/>
          </p:nvPr>
        </p:nvSpPr>
        <p:spPr/>
        <p:txBody>
          <a:bodyPr/>
          <a:lstStyle/>
          <a:p>
            <a:r>
              <a:rPr lang="tr-TR" dirty="0" smtClean="0"/>
              <a:t>Milattan    Sonra</a:t>
            </a:r>
            <a:endParaRPr lang="tr-TR" dirty="0"/>
          </a:p>
        </p:txBody>
      </p:sp>
    </p:spTree>
  </p:cSld>
  <p:clrMapOvr>
    <a:masterClrMapping/>
  </p:clrMapOvr>
  <p:transition spd="slow">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77500" lnSpcReduction="20000"/>
          </a:bodyPr>
          <a:lstStyle/>
          <a:p>
            <a:r>
              <a:rPr lang="tr-TR" dirty="0" smtClean="0"/>
              <a:t>8- </a:t>
            </a:r>
            <a:r>
              <a:rPr lang="tr-TR" dirty="0" smtClean="0">
                <a:solidFill>
                  <a:srgbClr val="002060"/>
                </a:solidFill>
              </a:rPr>
              <a:t>10 Kasım 1619 tarihi,modern matematiğin doğuşunun resmi tarihidir. O günde ,geometri cebirselleşti,cebir de görselleşti.Kartezyen geometri hem fonksiyon kuramının ,hem de uzayın sayısallaştırılmasının başlangıç noktasıdır.</a:t>
            </a:r>
          </a:p>
          <a:p>
            <a:r>
              <a:rPr lang="tr-TR" dirty="0" smtClean="0"/>
              <a:t>9- </a:t>
            </a:r>
            <a:r>
              <a:rPr lang="tr-TR" dirty="0" smtClean="0">
                <a:solidFill>
                  <a:srgbClr val="002060"/>
                </a:solidFill>
              </a:rPr>
              <a:t>Değişmezler için a,b,c, değişkenler için de x,y,z, Descartes’ten beri (1637′den beri) kullanılmaktadır.</a:t>
            </a:r>
          </a:p>
          <a:p>
            <a:r>
              <a:rPr lang="tr-TR" dirty="0" smtClean="0"/>
              <a:t>10- </a:t>
            </a:r>
            <a:r>
              <a:rPr lang="tr-TR" dirty="0" smtClean="0">
                <a:solidFill>
                  <a:srgbClr val="002060"/>
                </a:solidFill>
              </a:rPr>
              <a:t>Sonsuz sembolü ilk kez 1655′de John </a:t>
            </a:r>
            <a:r>
              <a:rPr lang="tr-TR" dirty="0" smtClean="0">
                <a:solidFill>
                  <a:srgbClr val="002060"/>
                </a:solidFill>
              </a:rPr>
              <a:t>Wallis</a:t>
            </a:r>
            <a:r>
              <a:rPr lang="tr-TR" dirty="0" smtClean="0">
                <a:solidFill>
                  <a:srgbClr val="002060"/>
                </a:solidFill>
              </a:rPr>
              <a:t> tarafından kullanılmış ve bu sembol genel kabul görmüştür.</a:t>
            </a:r>
          </a:p>
          <a:p>
            <a:r>
              <a:rPr lang="tr-TR" dirty="0" smtClean="0"/>
              <a:t>11- </a:t>
            </a:r>
            <a:r>
              <a:rPr lang="tr-TR" dirty="0" smtClean="0">
                <a:solidFill>
                  <a:srgbClr val="002060"/>
                </a:solidFill>
              </a:rPr>
              <a:t>Diferansiyel ve integral hesap metodu, 1666 yılında Newton tarafından geliştirildi.Leibniz’in de eşzamanlı olarak geliştirdiği bu metot olmasaydı,mühendislik ve mimarlık ancak dahilerin işi olarak kalırdı.Limiti sıfıra giden bir değişkene,Newton ve Leibniz ‘den beri ‘sonsuz küçük’ denmektedir.</a:t>
            </a:r>
          </a:p>
          <a:p>
            <a:r>
              <a:rPr lang="tr-TR" dirty="0" smtClean="0"/>
              <a:t>12- </a:t>
            </a:r>
            <a:r>
              <a:rPr lang="tr-TR" dirty="0" smtClean="0">
                <a:solidFill>
                  <a:srgbClr val="002060"/>
                </a:solidFill>
              </a:rPr>
              <a:t>Olasılık hesabı ,17. yüzyılda </a:t>
            </a:r>
            <a:r>
              <a:rPr lang="tr-TR" dirty="0" smtClean="0">
                <a:solidFill>
                  <a:srgbClr val="002060"/>
                </a:solidFill>
              </a:rPr>
              <a:t>Fermat</a:t>
            </a:r>
            <a:r>
              <a:rPr lang="tr-TR" dirty="0" smtClean="0">
                <a:solidFill>
                  <a:srgbClr val="002060"/>
                </a:solidFill>
              </a:rPr>
              <a:t> ve </a:t>
            </a:r>
            <a:r>
              <a:rPr lang="tr-TR" dirty="0" smtClean="0">
                <a:solidFill>
                  <a:srgbClr val="002060"/>
                </a:solidFill>
              </a:rPr>
              <a:t>Pascal</a:t>
            </a:r>
            <a:r>
              <a:rPr lang="tr-TR" dirty="0" smtClean="0">
                <a:solidFill>
                  <a:srgbClr val="002060"/>
                </a:solidFill>
              </a:rPr>
              <a:t> tarafından kuruldu.Galileo,olasılık hesabının olabilirliğini ve gerekliliğini sezmişti.Olasılık hesabını daha sonra </a:t>
            </a:r>
            <a:r>
              <a:rPr lang="tr-TR" dirty="0" smtClean="0">
                <a:solidFill>
                  <a:srgbClr val="002060"/>
                </a:solidFill>
              </a:rPr>
              <a:t>Laplace</a:t>
            </a:r>
            <a:r>
              <a:rPr lang="tr-TR" dirty="0" smtClean="0">
                <a:solidFill>
                  <a:srgbClr val="002060"/>
                </a:solidFill>
              </a:rPr>
              <a:t> ve Gauss geliştirdiler.</a:t>
            </a:r>
          </a:p>
          <a:p>
            <a:endParaRPr lang="tr-TR" dirty="0"/>
          </a:p>
        </p:txBody>
      </p:sp>
      <p:sp>
        <p:nvSpPr>
          <p:cNvPr id="3" name="2 Başlık"/>
          <p:cNvSpPr>
            <a:spLocks noGrp="1"/>
          </p:cNvSpPr>
          <p:nvPr>
            <p:ph type="title"/>
          </p:nvPr>
        </p:nvSpPr>
        <p:spPr/>
        <p:txBody>
          <a:bodyPr/>
          <a:lstStyle/>
          <a:p>
            <a:r>
              <a:rPr lang="tr-TR" dirty="0" smtClean="0"/>
              <a:t>Milattan   Sonra</a:t>
            </a:r>
            <a:endParaRPr lang="tr-TR" dirty="0"/>
          </a:p>
        </p:txBody>
      </p:sp>
    </p:spTree>
  </p:cSld>
  <p:clrMapOvr>
    <a:masterClrMapping/>
  </p:clrMapOvr>
  <p:transition spd="slow">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55000" lnSpcReduction="20000"/>
          </a:bodyPr>
          <a:lstStyle/>
          <a:p>
            <a:r>
              <a:rPr lang="tr-TR" b="1" dirty="0" smtClean="0">
                <a:solidFill>
                  <a:srgbClr val="92D050"/>
                </a:solidFill>
              </a:rPr>
              <a:t>İLK LOGARİTMA CETVELİ</a:t>
            </a:r>
            <a:r>
              <a:rPr lang="tr-TR" dirty="0" smtClean="0">
                <a:solidFill>
                  <a:srgbClr val="92D050"/>
                </a:solidFill>
              </a:rPr>
              <a:t/>
            </a:r>
            <a:br>
              <a:rPr lang="tr-TR" dirty="0" smtClean="0">
                <a:solidFill>
                  <a:srgbClr val="92D050"/>
                </a:solidFill>
              </a:rPr>
            </a:br>
            <a:r>
              <a:rPr lang="tr-TR" dirty="0" smtClean="0">
                <a:solidFill>
                  <a:srgbClr val="92D050"/>
                </a:solidFill>
              </a:rPr>
              <a:t>1614 yılında İskoç Napier tarafından bulundu.Çok fazla işe yaramasa da zaman zaman ihtiyaç duyulur.</a:t>
            </a:r>
          </a:p>
          <a:p>
            <a:r>
              <a:rPr lang="tr-TR" b="1" dirty="0" smtClean="0">
                <a:solidFill>
                  <a:srgbClr val="92D050"/>
                </a:solidFill>
              </a:rPr>
              <a:t>İLK DEFA SİNÜSÜN KULLANILMASI</a:t>
            </a:r>
            <a:r>
              <a:rPr lang="tr-TR" dirty="0" smtClean="0">
                <a:solidFill>
                  <a:srgbClr val="92D050"/>
                </a:solidFill>
              </a:rPr>
              <a:t/>
            </a:r>
            <a:br>
              <a:rPr lang="tr-TR" dirty="0" smtClean="0">
                <a:solidFill>
                  <a:srgbClr val="92D050"/>
                </a:solidFill>
              </a:rPr>
            </a:br>
            <a:r>
              <a:rPr lang="tr-TR" dirty="0" smtClean="0">
                <a:solidFill>
                  <a:srgbClr val="92D050"/>
                </a:solidFill>
              </a:rPr>
              <a:t>Battanî10.</a:t>
            </a:r>
            <a:r>
              <a:rPr lang="tr-TR" dirty="0" smtClean="0">
                <a:solidFill>
                  <a:srgbClr val="92D050"/>
                </a:solidFill>
              </a:rPr>
              <a:t>yy’da</a:t>
            </a:r>
            <a:r>
              <a:rPr lang="tr-TR" dirty="0" smtClean="0">
                <a:solidFill>
                  <a:srgbClr val="92D050"/>
                </a:solidFill>
              </a:rPr>
              <a:t> sinüs ile hesaplar yapmaya başladı.</a:t>
            </a:r>
          </a:p>
          <a:p>
            <a:r>
              <a:rPr lang="tr-TR" b="1" dirty="0" smtClean="0">
                <a:solidFill>
                  <a:srgbClr val="92D050"/>
                </a:solidFill>
              </a:rPr>
              <a:t>İLK DEFA TANJANTIN KULLANILMASI</a:t>
            </a:r>
            <a:r>
              <a:rPr lang="tr-TR" dirty="0" smtClean="0">
                <a:solidFill>
                  <a:srgbClr val="92D050"/>
                </a:solidFill>
              </a:rPr>
              <a:t/>
            </a:r>
            <a:br>
              <a:rPr lang="tr-TR" dirty="0" smtClean="0">
                <a:solidFill>
                  <a:srgbClr val="92D050"/>
                </a:solidFill>
              </a:rPr>
            </a:br>
            <a:r>
              <a:rPr lang="tr-TR" dirty="0" smtClean="0">
                <a:solidFill>
                  <a:srgbClr val="92D050"/>
                </a:solidFill>
              </a:rPr>
              <a:t>Ebu’l</a:t>
            </a:r>
            <a:r>
              <a:rPr lang="tr-TR" dirty="0" smtClean="0">
                <a:solidFill>
                  <a:srgbClr val="92D050"/>
                </a:solidFill>
              </a:rPr>
              <a:t> Vefa10.</a:t>
            </a:r>
            <a:r>
              <a:rPr lang="tr-TR" dirty="0" smtClean="0">
                <a:solidFill>
                  <a:srgbClr val="92D050"/>
                </a:solidFill>
              </a:rPr>
              <a:t>yy’da</a:t>
            </a:r>
            <a:r>
              <a:rPr lang="tr-TR" dirty="0" smtClean="0">
                <a:solidFill>
                  <a:srgbClr val="92D050"/>
                </a:solidFill>
              </a:rPr>
              <a:t> matematiğe tanjantı getirdi.</a:t>
            </a:r>
          </a:p>
          <a:p>
            <a:r>
              <a:rPr lang="tr-TR" b="1" dirty="0" smtClean="0">
                <a:solidFill>
                  <a:srgbClr val="92D050"/>
                </a:solidFill>
              </a:rPr>
              <a:t>İLK DEFA SIFIRIN KULLANILMASI</a:t>
            </a:r>
            <a:r>
              <a:rPr lang="tr-TR" dirty="0" smtClean="0">
                <a:solidFill>
                  <a:srgbClr val="92D050"/>
                </a:solidFill>
              </a:rPr>
              <a:t/>
            </a:r>
            <a:br>
              <a:rPr lang="tr-TR" dirty="0" smtClean="0">
                <a:solidFill>
                  <a:srgbClr val="92D050"/>
                </a:solidFill>
              </a:rPr>
            </a:br>
            <a:r>
              <a:rPr lang="tr-TR" dirty="0" smtClean="0">
                <a:solidFill>
                  <a:srgbClr val="92D050"/>
                </a:solidFill>
              </a:rPr>
              <a:t>Harezmî9. </a:t>
            </a:r>
            <a:r>
              <a:rPr lang="tr-TR" dirty="0" smtClean="0">
                <a:solidFill>
                  <a:srgbClr val="92D050"/>
                </a:solidFill>
              </a:rPr>
              <a:t>yy’da</a:t>
            </a:r>
            <a:r>
              <a:rPr lang="tr-TR" dirty="0" smtClean="0">
                <a:solidFill>
                  <a:srgbClr val="92D050"/>
                </a:solidFill>
              </a:rPr>
              <a:t> sıfırı buldu.Daha önceki yıllarda sıfır yerine boşluk bırakılıyordu.Bu da zaman zaman işlem hatalarına yol açıyordu.İlk olarak Türk matematikçi sıfırı Avrupalılara tanıttı ve hemen kabul gördü.</a:t>
            </a:r>
          </a:p>
          <a:p>
            <a:r>
              <a:rPr lang="tr-TR" b="1" dirty="0" smtClean="0">
                <a:solidFill>
                  <a:srgbClr val="92D050"/>
                </a:solidFill>
              </a:rPr>
              <a:t>İLK DEFA ALGORİTMANIN KULLANILMASI</a:t>
            </a:r>
            <a:r>
              <a:rPr lang="tr-TR" dirty="0" smtClean="0">
                <a:solidFill>
                  <a:srgbClr val="92D050"/>
                </a:solidFill>
              </a:rPr>
              <a:t/>
            </a:r>
            <a:br>
              <a:rPr lang="tr-TR" dirty="0" smtClean="0">
                <a:solidFill>
                  <a:srgbClr val="92D050"/>
                </a:solidFill>
              </a:rPr>
            </a:br>
            <a:r>
              <a:rPr lang="tr-TR" dirty="0" smtClean="0">
                <a:solidFill>
                  <a:srgbClr val="92D050"/>
                </a:solidFill>
              </a:rPr>
              <a:t>Harezmî9. </a:t>
            </a:r>
            <a:r>
              <a:rPr lang="tr-TR" dirty="0" smtClean="0">
                <a:solidFill>
                  <a:srgbClr val="92D050"/>
                </a:solidFill>
              </a:rPr>
              <a:t>yy’da</a:t>
            </a:r>
            <a:r>
              <a:rPr lang="tr-TR" dirty="0" smtClean="0">
                <a:solidFill>
                  <a:srgbClr val="92D050"/>
                </a:solidFill>
              </a:rPr>
              <a:t>.(Algoritma ismi Harezmî’nin değişmiş hâlidir.)</a:t>
            </a:r>
          </a:p>
          <a:p>
            <a:r>
              <a:rPr lang="tr-TR" b="1" dirty="0" smtClean="0">
                <a:solidFill>
                  <a:srgbClr val="92D050"/>
                </a:solidFill>
              </a:rPr>
              <a:t>İLK BİNOM AÇILIMI</a:t>
            </a:r>
            <a:r>
              <a:rPr lang="tr-TR" dirty="0" smtClean="0">
                <a:solidFill>
                  <a:srgbClr val="92D050"/>
                </a:solidFill>
              </a:rPr>
              <a:t/>
            </a:r>
            <a:br>
              <a:rPr lang="tr-TR" dirty="0" smtClean="0">
                <a:solidFill>
                  <a:srgbClr val="92D050"/>
                </a:solidFill>
              </a:rPr>
            </a:br>
            <a:r>
              <a:rPr lang="tr-TR" dirty="0" smtClean="0">
                <a:solidFill>
                  <a:srgbClr val="92D050"/>
                </a:solidFill>
              </a:rPr>
              <a:t>Ömer </a:t>
            </a:r>
            <a:r>
              <a:rPr lang="tr-TR" dirty="0" smtClean="0">
                <a:solidFill>
                  <a:srgbClr val="92D050"/>
                </a:solidFill>
              </a:rPr>
              <a:t>Hayyam</a:t>
            </a:r>
            <a:r>
              <a:rPr lang="tr-TR" dirty="0" smtClean="0">
                <a:solidFill>
                  <a:srgbClr val="92D050"/>
                </a:solidFill>
              </a:rPr>
              <a:t>. 11.yy.</a:t>
            </a:r>
          </a:p>
          <a:p>
            <a:r>
              <a:rPr lang="tr-TR" b="1" dirty="0" smtClean="0">
                <a:solidFill>
                  <a:srgbClr val="92D050"/>
                </a:solidFill>
              </a:rPr>
              <a:t>İLK PASCAL ÜÇGENİ</a:t>
            </a:r>
            <a:r>
              <a:rPr lang="tr-TR" dirty="0" smtClean="0">
                <a:solidFill>
                  <a:srgbClr val="92D050"/>
                </a:solidFill>
              </a:rPr>
              <a:t/>
            </a:r>
            <a:br>
              <a:rPr lang="tr-TR" dirty="0" smtClean="0">
                <a:solidFill>
                  <a:srgbClr val="92D050"/>
                </a:solidFill>
              </a:rPr>
            </a:br>
            <a:r>
              <a:rPr lang="tr-TR" dirty="0" smtClean="0">
                <a:solidFill>
                  <a:srgbClr val="92D050"/>
                </a:solidFill>
              </a:rPr>
              <a:t>Ömer </a:t>
            </a:r>
            <a:r>
              <a:rPr lang="tr-TR" dirty="0" smtClean="0">
                <a:solidFill>
                  <a:srgbClr val="92D050"/>
                </a:solidFill>
              </a:rPr>
              <a:t>Hayyam</a:t>
            </a:r>
            <a:r>
              <a:rPr lang="tr-TR" dirty="0" smtClean="0">
                <a:solidFill>
                  <a:srgbClr val="92D050"/>
                </a:solidFill>
              </a:rPr>
              <a:t>. 11.yy.</a:t>
            </a:r>
          </a:p>
          <a:p>
            <a:r>
              <a:rPr lang="tr-TR" b="1" dirty="0" smtClean="0">
                <a:solidFill>
                  <a:srgbClr val="92D050"/>
                </a:solidFill>
              </a:rPr>
              <a:t>Pİ SAYISININ HESAPLANAN EN BÜYÜK DEĞERİ</a:t>
            </a:r>
            <a:r>
              <a:rPr lang="tr-TR" dirty="0" smtClean="0">
                <a:solidFill>
                  <a:srgbClr val="92D050"/>
                </a:solidFill>
              </a:rPr>
              <a:t/>
            </a:r>
            <a:br>
              <a:rPr lang="tr-TR" dirty="0" smtClean="0">
                <a:solidFill>
                  <a:srgbClr val="92D050"/>
                </a:solidFill>
              </a:rPr>
            </a:br>
            <a:r>
              <a:rPr lang="tr-TR" dirty="0" smtClean="0">
                <a:solidFill>
                  <a:srgbClr val="92D050"/>
                </a:solidFill>
              </a:rPr>
              <a:t>Yıllarca pi sayısının tam değeri bulunamadı.Günümüzde ise 1 milyarıncı basamağa kadar biliniyor.</a:t>
            </a:r>
          </a:p>
          <a:p>
            <a:r>
              <a:rPr lang="tr-TR" i="1" dirty="0" smtClean="0"/>
              <a:t/>
            </a:r>
            <a:br>
              <a:rPr lang="tr-TR" i="1" dirty="0" smtClean="0"/>
            </a:br>
            <a:endParaRPr lang="tr-TR" dirty="0"/>
          </a:p>
        </p:txBody>
      </p:sp>
      <p:sp>
        <p:nvSpPr>
          <p:cNvPr id="3" name="2 Başlık"/>
          <p:cNvSpPr>
            <a:spLocks noGrp="1"/>
          </p:cNvSpPr>
          <p:nvPr>
            <p:ph type="title"/>
          </p:nvPr>
        </p:nvSpPr>
        <p:spPr/>
        <p:txBody>
          <a:bodyPr>
            <a:normAutofit/>
          </a:bodyPr>
          <a:lstStyle/>
          <a:p>
            <a:r>
              <a:rPr lang="tr-TR" dirty="0" smtClean="0"/>
              <a:t>Bazı    Bilgiler</a:t>
            </a:r>
            <a:endParaRPr lang="tr-TR" dirty="0"/>
          </a:p>
        </p:txBody>
      </p:sp>
    </p:spTree>
  </p:cSld>
  <p:clrMapOvr>
    <a:masterClrMapping/>
  </p:clrMapOvr>
  <p:transition spd="slow">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lstStyle/>
          <a:p>
            <a:r>
              <a:rPr lang="tr-TR" dirty="0" smtClean="0">
                <a:hlinkClick r:id="rId2"/>
              </a:rPr>
              <a:t>http://</a:t>
            </a:r>
            <a:r>
              <a:rPr lang="tr-TR" dirty="0" smtClean="0">
                <a:hlinkClick r:id="rId2"/>
              </a:rPr>
              <a:t>www.</a:t>
            </a:r>
            <a:r>
              <a:rPr lang="tr-TR" dirty="0" err="1" smtClean="0">
                <a:hlinkClick r:id="rId2"/>
              </a:rPr>
              <a:t>isimsizsevda</a:t>
            </a:r>
            <a:r>
              <a:rPr lang="tr-TR" dirty="0" smtClean="0">
                <a:hlinkClick r:id="rId2"/>
              </a:rPr>
              <a:t>.net/matematik-tarihi-ve-matematik-</a:t>
            </a:r>
            <a:r>
              <a:rPr lang="tr-TR" dirty="0" err="1" smtClean="0">
                <a:hlinkClick r:id="rId2"/>
              </a:rPr>
              <a:t>buluslari</a:t>
            </a:r>
            <a:r>
              <a:rPr lang="tr-TR" dirty="0" smtClean="0">
                <a:hlinkClick r:id="rId2"/>
              </a:rPr>
              <a:t>-nelerdir</a:t>
            </a:r>
            <a:r>
              <a:rPr lang="tr-TR" dirty="0" smtClean="0"/>
              <a:t>.</a:t>
            </a:r>
          </a:p>
          <a:p>
            <a:r>
              <a:rPr lang="tr-TR" dirty="0" smtClean="0"/>
              <a:t>İsimli  site adresinden  alıntı yaparak hazırlanmıştır…</a:t>
            </a:r>
          </a:p>
          <a:p>
            <a:endParaRPr lang="tr-TR" dirty="0"/>
          </a:p>
        </p:txBody>
      </p:sp>
      <p:sp>
        <p:nvSpPr>
          <p:cNvPr id="3" name="2 Başlık"/>
          <p:cNvSpPr>
            <a:spLocks noGrp="1"/>
          </p:cNvSpPr>
          <p:nvPr>
            <p:ph type="title"/>
          </p:nvPr>
        </p:nvSpPr>
        <p:spPr/>
        <p:txBody>
          <a:bodyPr/>
          <a:lstStyle/>
          <a:p>
            <a:r>
              <a:rPr lang="tr-TR" dirty="0" smtClean="0"/>
              <a:t>Kaynakça</a:t>
            </a:r>
            <a:endParaRPr lang="tr-TR" dirty="0"/>
          </a:p>
        </p:txBody>
      </p:sp>
    </p:spTree>
  </p:cSld>
  <p:clrMapOvr>
    <a:masterClrMapping/>
  </p:clrMapOvr>
  <p:transition spd="slow">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a:bodyPr>
          <a:lstStyle/>
          <a:p>
            <a:r>
              <a:rPr lang="tr-TR" dirty="0" smtClean="0"/>
              <a:t>CANER   SELÇUK</a:t>
            </a:r>
            <a:br>
              <a:rPr lang="tr-TR" dirty="0" smtClean="0"/>
            </a:br>
            <a:r>
              <a:rPr lang="tr-TR" dirty="0" smtClean="0"/>
              <a:t>7/C</a:t>
            </a:r>
          </a:p>
          <a:p>
            <a:r>
              <a:rPr lang="tr-TR" dirty="0" smtClean="0"/>
              <a:t>2838</a:t>
            </a:r>
          </a:p>
          <a:p>
            <a:r>
              <a:rPr lang="tr-TR" dirty="0" smtClean="0"/>
              <a:t> YASİN  KIRAT</a:t>
            </a:r>
            <a:br>
              <a:rPr lang="tr-TR" dirty="0" smtClean="0"/>
            </a:br>
            <a:r>
              <a:rPr lang="tr-TR" dirty="0" smtClean="0"/>
              <a:t>MATEMATİK    PROJE ÖDEVİ</a:t>
            </a:r>
            <a:br>
              <a:rPr lang="tr-TR" dirty="0" smtClean="0"/>
            </a:br>
            <a:endParaRPr lang="tr-TR" dirty="0"/>
          </a:p>
        </p:txBody>
      </p:sp>
      <p:sp>
        <p:nvSpPr>
          <p:cNvPr id="3" name="2 Başlık"/>
          <p:cNvSpPr>
            <a:spLocks noGrp="1"/>
          </p:cNvSpPr>
          <p:nvPr>
            <p:ph type="title"/>
          </p:nvPr>
        </p:nvSpPr>
        <p:spPr/>
        <p:txBody>
          <a:bodyPr/>
          <a:lstStyle/>
          <a:p>
            <a:r>
              <a:rPr lang="tr-TR" dirty="0" smtClean="0"/>
              <a:t>İzlediğiniz  İçin Saygılarımı Sunarım</a:t>
            </a:r>
            <a:endParaRPr lang="tr-TR" dirty="0"/>
          </a:p>
        </p:txBody>
      </p:sp>
      <p:sp>
        <p:nvSpPr>
          <p:cNvPr id="4" name="3 Dikdörtgen"/>
          <p:cNvSpPr/>
          <p:nvPr/>
        </p:nvSpPr>
        <p:spPr>
          <a:xfrm>
            <a:off x="35223" y="500042"/>
            <a:ext cx="8995539" cy="707886"/>
          </a:xfrm>
          <a:prstGeom prst="rect">
            <a:avLst/>
          </a:prstGeom>
          <a:noFill/>
          <a:ln>
            <a:solidFill>
              <a:srgbClr val="00B0F0"/>
            </a:solidFill>
          </a:ln>
        </p:spPr>
        <p:txBody>
          <a:bodyPr wrap="none" lIns="91440" tIns="45720" rIns="91440" bIns="45720">
            <a:spAutoFit/>
          </a:bodyPr>
          <a:lstStyle/>
          <a:p>
            <a:pPr algn="ctr"/>
            <a:r>
              <a:rPr lang="tr-TR"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İzlediğiniz  İçin Saygılarımı Sunarım</a:t>
            </a:r>
            <a:endParaRPr lang="tr-TR"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spd="slow">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Kağıt">
  <a:themeElements>
    <a:clrScheme name="Ortalama">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Kağıt">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ağıt">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24</TotalTime>
  <Words>424</Words>
  <Application>Microsoft Office PowerPoint</Application>
  <PresentationFormat>Ekran Gösterisi (4:3)</PresentationFormat>
  <Paragraphs>45</Paragraphs>
  <Slides>9</Slides>
  <Notes>0</Notes>
  <HiddenSlides>0</HiddenSlides>
  <MMClips>0</MMClips>
  <ScaleCrop>false</ScaleCrop>
  <HeadingPairs>
    <vt:vector size="4" baseType="variant">
      <vt:variant>
        <vt:lpstr>Tema</vt:lpstr>
      </vt:variant>
      <vt:variant>
        <vt:i4>1</vt:i4>
      </vt:variant>
      <vt:variant>
        <vt:lpstr>Slayt Başlıkları</vt:lpstr>
      </vt:variant>
      <vt:variant>
        <vt:i4>9</vt:i4>
      </vt:variant>
    </vt:vector>
  </HeadingPairs>
  <TitlesOfParts>
    <vt:vector size="10" baseType="lpstr">
      <vt:lpstr>Kağıt</vt:lpstr>
      <vt:lpstr>MATEMATİK PROJE ÖDEVİ</vt:lpstr>
      <vt:lpstr>Matematikteki  önemli  buluşlar  ve gelişmeler</vt:lpstr>
      <vt:lpstr>Milattan   Önce</vt:lpstr>
      <vt:lpstr>Milattan    Önce</vt:lpstr>
      <vt:lpstr>Milattan    Sonra</vt:lpstr>
      <vt:lpstr>Milattan   Sonra</vt:lpstr>
      <vt:lpstr>Bazı    Bilgiler</vt:lpstr>
      <vt:lpstr>Kaynakça</vt:lpstr>
      <vt:lpstr>İzlediğiniz  İçin Saygılarımı Sunarım</vt:lpstr>
    </vt:vector>
  </TitlesOfParts>
  <Company>ceyhun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MATEMATİK PROJE ÖDEVİ</dc:title>
  <dc:creator>ceyhun</dc:creator>
  <cp:lastModifiedBy>ceyhun</cp:lastModifiedBy>
  <cp:revision>3</cp:revision>
  <dcterms:created xsi:type="dcterms:W3CDTF">2011-05-03T10:34:17Z</dcterms:created>
  <dcterms:modified xsi:type="dcterms:W3CDTF">2011-05-04T12:05:25Z</dcterms:modified>
</cp:coreProperties>
</file>